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3" r:id="rId1"/>
  </p:sldMasterIdLst>
  <p:notesMasterIdLst>
    <p:notesMasterId r:id="rId108"/>
  </p:notesMasterIdLst>
  <p:sldIdLst>
    <p:sldId id="473" r:id="rId2"/>
    <p:sldId id="496" r:id="rId3"/>
    <p:sldId id="259" r:id="rId4"/>
    <p:sldId id="260" r:id="rId5"/>
    <p:sldId id="351" r:id="rId6"/>
    <p:sldId id="352" r:id="rId7"/>
    <p:sldId id="356" r:id="rId8"/>
    <p:sldId id="359" r:id="rId9"/>
    <p:sldId id="569" r:id="rId10"/>
    <p:sldId id="357" r:id="rId11"/>
    <p:sldId id="358" r:id="rId12"/>
    <p:sldId id="360" r:id="rId13"/>
    <p:sldId id="355" r:id="rId14"/>
    <p:sldId id="362" r:id="rId15"/>
    <p:sldId id="361" r:id="rId16"/>
    <p:sldId id="350" r:id="rId17"/>
    <p:sldId id="363" r:id="rId18"/>
    <p:sldId id="364" r:id="rId19"/>
    <p:sldId id="365" r:id="rId20"/>
    <p:sldId id="366" r:id="rId21"/>
    <p:sldId id="342" r:id="rId22"/>
    <p:sldId id="367" r:id="rId23"/>
    <p:sldId id="368" r:id="rId24"/>
    <p:sldId id="369" r:id="rId25"/>
    <p:sldId id="261" r:id="rId26"/>
    <p:sldId id="262" r:id="rId27"/>
    <p:sldId id="339" r:id="rId28"/>
    <p:sldId id="340" r:id="rId29"/>
    <p:sldId id="343" r:id="rId30"/>
    <p:sldId id="263" r:id="rId31"/>
    <p:sldId id="264" r:id="rId32"/>
    <p:sldId id="265" r:id="rId33"/>
    <p:sldId id="344" r:id="rId34"/>
    <p:sldId id="266" r:id="rId35"/>
    <p:sldId id="267" r:id="rId36"/>
    <p:sldId id="268" r:id="rId37"/>
    <p:sldId id="346" r:id="rId38"/>
    <p:sldId id="349" r:id="rId39"/>
    <p:sldId id="348" r:id="rId40"/>
    <p:sldId id="347" r:id="rId41"/>
    <p:sldId id="269" r:id="rId42"/>
    <p:sldId id="341" r:id="rId43"/>
    <p:sldId id="270" r:id="rId44"/>
    <p:sldId id="271" r:id="rId45"/>
    <p:sldId id="272" r:id="rId46"/>
    <p:sldId id="312" r:id="rId47"/>
    <p:sldId id="305" r:id="rId48"/>
    <p:sldId id="283" r:id="rId49"/>
    <p:sldId id="284" r:id="rId50"/>
    <p:sldId id="273" r:id="rId51"/>
    <p:sldId id="274" r:id="rId52"/>
    <p:sldId id="275" r:id="rId53"/>
    <p:sldId id="307" r:id="rId54"/>
    <p:sldId id="354" r:id="rId55"/>
    <p:sldId id="276" r:id="rId56"/>
    <p:sldId id="277" r:id="rId57"/>
    <p:sldId id="278" r:id="rId58"/>
    <p:sldId id="308" r:id="rId59"/>
    <p:sldId id="279" r:id="rId60"/>
    <p:sldId id="280" r:id="rId61"/>
    <p:sldId id="281" r:id="rId62"/>
    <p:sldId id="282" r:id="rId63"/>
    <p:sldId id="294" r:id="rId64"/>
    <p:sldId id="295" r:id="rId65"/>
    <p:sldId id="309" r:id="rId66"/>
    <p:sldId id="353" r:id="rId67"/>
    <p:sldId id="304" r:id="rId68"/>
    <p:sldId id="288" r:id="rId69"/>
    <p:sldId id="289" r:id="rId70"/>
    <p:sldId id="290" r:id="rId71"/>
    <p:sldId id="291" r:id="rId72"/>
    <p:sldId id="292" r:id="rId73"/>
    <p:sldId id="293" r:id="rId74"/>
    <p:sldId id="337" r:id="rId75"/>
    <p:sldId id="316" r:id="rId76"/>
    <p:sldId id="310" r:id="rId77"/>
    <p:sldId id="297" r:id="rId78"/>
    <p:sldId id="298" r:id="rId79"/>
    <p:sldId id="299" r:id="rId80"/>
    <p:sldId id="300" r:id="rId81"/>
    <p:sldId id="296" r:id="rId82"/>
    <p:sldId id="313" r:id="rId83"/>
    <p:sldId id="286" r:id="rId84"/>
    <p:sldId id="338" r:id="rId85"/>
    <p:sldId id="314" r:id="rId86"/>
    <p:sldId id="318" r:id="rId87"/>
    <p:sldId id="320" r:id="rId88"/>
    <p:sldId id="319" r:id="rId89"/>
    <p:sldId id="302" r:id="rId90"/>
    <p:sldId id="329" r:id="rId91"/>
    <p:sldId id="322" r:id="rId92"/>
    <p:sldId id="323" r:id="rId93"/>
    <p:sldId id="303" r:id="rId94"/>
    <p:sldId id="345" r:id="rId95"/>
    <p:sldId id="326" r:id="rId96"/>
    <p:sldId id="324" r:id="rId97"/>
    <p:sldId id="325" r:id="rId98"/>
    <p:sldId id="327" r:id="rId99"/>
    <p:sldId id="328" r:id="rId100"/>
    <p:sldId id="330" r:id="rId101"/>
    <p:sldId id="332" r:id="rId102"/>
    <p:sldId id="331" r:id="rId103"/>
    <p:sldId id="333" r:id="rId104"/>
    <p:sldId id="334" r:id="rId105"/>
    <p:sldId id="335" r:id="rId106"/>
    <p:sldId id="336" r:id="rId107"/>
  </p:sldIdLst>
  <p:sldSz cx="12192000" cy="6858000"/>
  <p:notesSz cx="6858000" cy="9144000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473"/>
            <p14:sldId id="496"/>
            <p14:sldId id="259"/>
            <p14:sldId id="260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56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365"/>
            <p14:sldId id="366"/>
          </p14:sldIdLst>
        </p14:section>
        <p14:section name="13-33 : association directionnelle forte" id="{E218A122-0F12-4963-A2B5-4B7D9F3A6729}">
          <p14:sldIdLst>
            <p14:sldId id="342"/>
            <p14:sldId id="367"/>
            <p14:sldId id="368"/>
            <p14:sldId id="369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>
    <p:extLst>
      <p:ext uri="{19B8F6BF-5375-455C-9EA6-DF929625EA0E}">
        <p15:presenceInfo xmlns:p15="http://schemas.microsoft.com/office/powerpoint/2012/main" userId="76bb5ce92a207b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19" autoAdjust="0"/>
  </p:normalViewPr>
  <p:slideViewPr>
    <p:cSldViewPr snapToGrid="0">
      <p:cViewPr varScale="1">
        <p:scale>
          <a:sx n="53" d="100"/>
          <a:sy n="53" d="100"/>
        </p:scale>
        <p:origin x="1338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20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72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94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3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7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6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26-11-25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53" r:id="rId3"/>
    <p:sldLayoutId id="2147483852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4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7354" y="1122363"/>
            <a:ext cx="8100646" cy="23876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3200" dirty="0"/>
              <a:t>Enseignement supérieur économique de type court</a:t>
            </a:r>
          </a:p>
          <a:p>
            <a:r>
              <a:rPr lang="fr-BE" sz="3200" dirty="0"/>
              <a:t>Code FWB : 7525 21 </a:t>
            </a:r>
            <a:r>
              <a:rPr lang="fr-BE" sz="3200" err="1"/>
              <a:t>U32</a:t>
            </a:r>
            <a:r>
              <a:rPr lang="fr-BE" sz="3200"/>
              <a:t> D3</a:t>
            </a:r>
            <a:endParaRPr lang="fr-BE" sz="3200" dirty="0"/>
          </a:p>
          <a:p>
            <a:r>
              <a:rPr lang="fr-BE" sz="3200" dirty="0"/>
              <a:t>Code ISFCE </a:t>
            </a:r>
            <a:r>
              <a:rPr lang="fr-BE" sz="3200"/>
              <a:t>: 4IPO3</a:t>
            </a:r>
            <a:endParaRPr lang="fr-FR" sz="3200" dirty="0"/>
          </a:p>
          <a:p>
            <a:endParaRPr lang="fr-FR" sz="32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6" y="289351"/>
            <a:ext cx="1674557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13-11-07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74BD8E3-8256-D56A-15EF-0ED61C03E9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6"/>
            <a:ext cx="6019800" cy="464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association directionnelle faible; agrégation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objet </a:t>
            </a:r>
            <a:r>
              <a:rPr lang="fr-BE" sz="1800" dirty="0"/>
              <a:t>« thermostat » </a:t>
            </a:r>
            <a:r>
              <a:rPr lang="fr-BE" sz="1800"/>
              <a:t>contient objet </a:t>
            </a:r>
            <a:r>
              <a:rPr lang="fr-BE" sz="1800" dirty="0"/>
              <a:t>« </a:t>
            </a:r>
            <a:r>
              <a:rPr lang="fr-BE" sz="1800"/>
              <a:t>thermomètre 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sz="1800" dirty="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association directionnelle forte; composition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objet « banque » </a:t>
            </a:r>
            <a:r>
              <a:rPr lang="fr-BE" sz="1800"/>
              <a:t>détruit  =&gt; </a:t>
            </a:r>
            <a:r>
              <a:rPr lang="fr-BE" sz="1800" dirty="0"/>
              <a:t>objet « compte en banque </a:t>
            </a:r>
            <a:r>
              <a:rPr lang="fr-BE" sz="1800"/>
              <a:t>» détruit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association </a:t>
            </a:r>
            <a:r>
              <a:rPr lang="fr-BE" sz="1800" dirty="0"/>
              <a:t>bidirectionnelle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réciprocité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sz="1800"/>
              <a:t>auto-association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l'objet s'utilise lui-même (pour une autre </a:t>
            </a:r>
            <a:r>
              <a:rPr lang="fr-BE" sz="1800"/>
              <a:t>fonction)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dépendance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méthode </a:t>
            </a:r>
            <a:r>
              <a:rPr lang="fr-BE" sz="1800" dirty="0"/>
              <a:t>« s'affiche sur » </a:t>
            </a:r>
            <a:r>
              <a:rPr lang="fr-BE" sz="1800"/>
              <a:t>exige argument : objet </a:t>
            </a:r>
            <a:r>
              <a:rPr lang="fr-BE" sz="1800" dirty="0"/>
              <a:t>« </a:t>
            </a:r>
            <a:r>
              <a:rPr lang="fr-BE" sz="1800"/>
              <a:t>écran »</a:t>
            </a:r>
            <a:endParaRPr sz="1800" dirty="0"/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66402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172540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239384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9875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4" descr="Signe pouce en haut avec un remplissage uni">
            <a:extLst>
              <a:ext uri="{FF2B5EF4-FFF2-40B4-BE49-F238E27FC236}">
                <a16:creationId xmlns:a16="http://schemas.microsoft.com/office/drawing/2014/main" id="{B270F18B-92AF-1214-4192-C494C851D05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5443064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13</a:t>
            </a:r>
            <a:r>
              <a:rPr lang="fr-BE" dirty="0">
                <a:solidFill>
                  <a:schemeClr val="accent2"/>
                </a:solidFill>
              </a:rPr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/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« Message » car il y a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Expéditeur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Destinataire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Développer une application "OO" consiste en :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définir un réseau de classes, donc d'objets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chacun chargé d'une tâche spécifique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en interactions par message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locaux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via internet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8" y="4589463"/>
            <a:ext cx="10149703" cy="150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xfrm>
            <a:off x="557561" y="1690689"/>
            <a:ext cx="5462239" cy="4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Banque("Belfius")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("Kim")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b.ajouter_compte("Sandra")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print(b)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de nom : Belfius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None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détruite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Remarque : le code appelant ne crée pas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034" y="5703038"/>
            <a:ext cx="7599590" cy="94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Exo 13-33-09 : École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r>
              <a:rPr lang="fr-BE" sz="2400"/>
              <a:t>Ecrivez le POO d'une école </a:t>
            </a:r>
          </a:p>
          <a:p>
            <a:pPr lvl="1"/>
            <a:r>
              <a:rPr lang="fr-BE" sz="2000"/>
              <a:t>L'école organise des bacheliers, ceux-ci constitués d'un ensemble de cours.</a:t>
            </a:r>
          </a:p>
          <a:p>
            <a:pPr lvl="1"/>
            <a:r>
              <a:rPr lang="fr-BE" sz="2000"/>
              <a:t>L'école organise un cours dans un bachelier en y inscrivant les étudiants.</a:t>
            </a:r>
          </a:p>
          <a:p>
            <a:pPr lvl="1"/>
            <a:r>
              <a:rPr lang="fr-BE" sz="2000"/>
              <a:t>Un étudiant peut se désinscrire d'un cours.</a:t>
            </a:r>
          </a:p>
          <a:p>
            <a:pPr lvl="1"/>
            <a:r>
              <a:rPr lang="fr-BE" sz="2000"/>
              <a:t>L'école peut renvoyer un étudiant.</a:t>
            </a:r>
          </a:p>
          <a:p>
            <a:pPr lvl="1"/>
            <a:r>
              <a:rPr lang="fr-BE" sz="2000"/>
              <a:t>L'écoel peut supprimer un cours.</a:t>
            </a:r>
          </a:p>
          <a:p>
            <a:pPr lvl="1"/>
            <a:r>
              <a:rPr lang="fr-BE" sz="2000"/>
              <a:t>Cf schéma, slide suivant</a:t>
            </a:r>
          </a:p>
          <a:p>
            <a:r>
              <a:rPr lang="fr-BE" sz="2400"/>
              <a:t>Scénario d'utilisation</a:t>
            </a:r>
          </a:p>
          <a:p>
            <a:pPr lvl="1"/>
            <a:r>
              <a:rPr lang="fr-BE" sz="2000"/>
              <a:t>Créer une école "IFC".</a:t>
            </a:r>
          </a:p>
          <a:p>
            <a:pPr lvl="1"/>
            <a:r>
              <a:rPr lang="fr-BE" sz="2000"/>
              <a:t>Créer un bachelier "BIG" avec trois cours:</a:t>
            </a:r>
          </a:p>
          <a:p>
            <a:pPr lvl="2"/>
            <a:r>
              <a:rPr lang="fr-BE" sz="1800"/>
              <a:t>Statistiques</a:t>
            </a:r>
          </a:p>
          <a:p>
            <a:pPr lvl="2"/>
            <a:r>
              <a:rPr lang="fr-BE" sz="1800"/>
              <a:t>Algorithmique</a:t>
            </a:r>
          </a:p>
          <a:p>
            <a:pPr lvl="2"/>
            <a:r>
              <a:rPr lang="fr-BE" sz="1800"/>
              <a:t>Database</a:t>
            </a:r>
          </a:p>
          <a:p>
            <a:pPr lvl="1"/>
            <a:r>
              <a:rPr lang="fr-BE" sz="2000"/>
              <a:t>Créer deux étudiants : Rudy et Ali.</a:t>
            </a:r>
          </a:p>
          <a:p>
            <a:pPr lvl="1"/>
            <a:r>
              <a:rPr lang="fr-BE" sz="2000"/>
              <a:t>Créer l'inscription de chaque étudiant à deux cours.</a:t>
            </a:r>
          </a:p>
          <a:p>
            <a:pPr lvl="2"/>
            <a:r>
              <a:rPr lang="fr-BE" sz="1800"/>
              <a:t>Rudy : algorithmique, database</a:t>
            </a:r>
          </a:p>
          <a:p>
            <a:pPr lvl="2"/>
            <a:r>
              <a:rPr lang="fr-BE" sz="1800"/>
              <a:t>Ali : database, statistiques</a:t>
            </a:r>
          </a:p>
          <a:p>
            <a:pPr lvl="1"/>
            <a:r>
              <a:rPr lang="fr-BE" sz="2000"/>
              <a:t>Imprimer l'état des inscriptions dans le bachelier BIG </a:t>
            </a:r>
          </a:p>
          <a:p>
            <a:pPr lvl="2"/>
            <a:r>
              <a:rPr lang="fr-BE" sz="1800"/>
              <a:t>par cours</a:t>
            </a:r>
          </a:p>
          <a:p>
            <a:pPr lvl="2"/>
            <a:r>
              <a:rPr lang="fr-BE" sz="1800"/>
              <a:t>par étudiant </a:t>
            </a:r>
          </a:p>
          <a:p>
            <a:pPr lvl="1"/>
            <a:r>
              <a:rPr lang="fr-BE" sz="2000"/>
              <a:t>Supprimer le cours d'Algorithmique.</a:t>
            </a:r>
          </a:p>
          <a:p>
            <a:pPr lvl="1"/>
            <a:r>
              <a:rPr lang="fr-BE" sz="2000"/>
              <a:t>Désinscrire l'étudiant Rudy du cours de Database</a:t>
            </a:r>
          </a:p>
          <a:p>
            <a:pPr lvl="1"/>
            <a:r>
              <a:rPr lang="fr-BE" sz="2000"/>
              <a:t>Renvoyer l'étudiant Ali.</a:t>
            </a:r>
          </a:p>
          <a:p>
            <a:pPr lvl="1"/>
            <a:r>
              <a:rPr lang="fr-BE" sz="2000"/>
              <a:t>Ajouter l'étudiant Youssef, inscrit à tous les cours.</a:t>
            </a:r>
          </a:p>
          <a:p>
            <a:pPr lvl="1"/>
            <a:r>
              <a:rPr lang="fr-BE" sz="200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/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fr-BE" sz="2000"/>
              <a:t>nom : IFC</a:t>
            </a:r>
          </a:p>
          <a:p>
            <a:pPr marL="0" indent="0">
              <a:buNone/>
            </a:pPr>
            <a:r>
              <a:rPr lang="fr-BE" sz="2000"/>
              <a:t>liste bacheliers:</a:t>
            </a:r>
          </a:p>
          <a:p>
            <a:pPr marL="0" indent="0">
              <a:buNone/>
            </a:pPr>
            <a:r>
              <a:rPr lang="fr-BE" sz="2000"/>
              <a:t>    bachelier : BIG</a:t>
            </a:r>
          </a:p>
          <a:p>
            <a:pPr marL="0" indent="0">
              <a:buNone/>
            </a:pPr>
            <a:r>
              <a:rPr lang="fr-BE" sz="2000"/>
              <a:t>        cours : statistiques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    cours : algorithmique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cours : database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bachelier : BII</a:t>
            </a:r>
          </a:p>
          <a:p>
            <a:pPr marL="0" indent="0">
              <a:buNone/>
            </a:pPr>
            <a:r>
              <a:rPr lang="fr-BE" sz="2000"/>
              <a:t>        cours : interface</a:t>
            </a:r>
          </a:p>
          <a:p>
            <a:pPr marL="0" indent="0">
              <a:buNone/>
            </a:pPr>
            <a:r>
              <a:rPr lang="fr-BE" sz="2000"/>
              <a:t>        cours : électronique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liste étudiants:</a:t>
            </a:r>
          </a:p>
          <a:p>
            <a:pPr marL="0" indent="0">
              <a:buNone/>
            </a:pPr>
            <a:r>
              <a:rPr lang="fr-BE" sz="2000"/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sz="2000"/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36334" y="4600614"/>
            <a:ext cx="10387534" cy="1398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Programmez un feu de signalisation lié à une voiture autonome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chemeClr val="accent6">
                    <a:lumMod val="2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chemeClr val="accent6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accent2"/>
              </a:buClr>
              <a:buSzPts val="2400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start</a:t>
            </a:r>
            <a:r>
              <a:rPr lang="fr-BE"/>
              <a:t>,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Corrigés : 3 versions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publics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classique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décorateur)</a:t>
            </a:r>
            <a:endParaRPr/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Output</a:t>
            </a:r>
            <a:endParaRPr/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YELLOW;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Input</a:t>
            </a:r>
            <a:endParaRPr/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Car("Peugeot")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feu01 = Light(voiture_A)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range(4):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feu01.change()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Deux voitures autonomes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Classe </a:t>
            </a: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Les deux voitures sont amies et liées. 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>
              <a:buClr>
                <a:schemeClr val="dk1"/>
              </a:buClr>
              <a:buSzPts val="2400"/>
            </a:pPr>
            <a:endParaRPr lang="fr-BE" sz="2400"/>
          </a:p>
          <a:p>
            <a:pPr>
              <a:buClr>
                <a:schemeClr val="dk1"/>
              </a:buClr>
              <a:buSzPts val="2400"/>
            </a:pPr>
            <a:r>
              <a:rPr lang="fr-BE" sz="2400"/>
              <a:t>Input </a:t>
            </a:r>
            <a:endParaRPr sz="1800"/>
          </a:p>
          <a:p>
            <a:pPr marL="457189" lvl="1" indent="0">
              <a:buClr>
                <a:srgbClr val="7F7F7F"/>
              </a:buClr>
              <a:buSzPts val="1800"/>
              <a:buNone/>
            </a:pP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A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lie les deux voitures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les voitures se mettent à rouler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# duration = 1/12 h = 5 min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print(voiture_B)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0.5h, 40.0km, A beyond me</a:t>
            </a:r>
            <a:endParaRPr i="1">
              <a:latin typeface="Consolas" panose="020B0609020204030204" pitchFamily="49" charset="0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388" y="4589463"/>
            <a:ext cx="10387526" cy="139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Un seul prédateur et une seule proie.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Remarque : le code appelant, que l'on pourrait comparer à la jungle, crée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100</a:t>
            </a:r>
            <a:endParaRPr sz="2000" dirty="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		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("Bon appétit !")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	break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105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120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BE" sz="2800" dirty="0"/>
              <a:t>Ecrivez les classes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lac contient une réserve d'eau infinie.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31851" y="4589464"/>
            <a:ext cx="10056274" cy="135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7209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6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6085"/>
            <a:ext cx="51816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sz="4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</a:rPr>
              <a:t>avec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forward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 : Kim; </a:t>
            </a:r>
            <a:b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Compte en banque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classes-filles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Livret d'épargne », « compte courant » et « compte à terme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ou, le livret ne peut jamais avoir un solde négatif.</a:t>
            </a:r>
            <a:endParaRPr/>
          </a:p>
          <a:p>
            <a:pPr marL="748666" indent="-571500">
              <a:buClr>
                <a:schemeClr val="dk1"/>
              </a:buClr>
              <a:buSzPct val="100000"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.transférer()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13-52 : Redéfinition des attributs et des méthodes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Attributs hérités</a:t>
            </a:r>
          </a:p>
          <a:p>
            <a:pPr lvl="0"/>
            <a:r>
              <a:rPr lang="fr-BE"/>
              <a:t>Méthodes héritées</a:t>
            </a:r>
          </a:p>
          <a:p>
            <a:pPr lvl="0"/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Comparaison d'objets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Avantages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Utilisation dans les héritages simples et multiples.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Réutilisation du code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return 'Google'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cs typeface="Courier New"/>
                <a:sym typeface="Courier New"/>
              </a:rPr>
              <a:t>super().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print("Jessa works at", c_name)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Creating object of child class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 = Employee()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emp.info()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i="1"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Jessa works at Google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super()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13-53 : Héritage varié …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en-US"/>
              <a:t>Single inheritance</a:t>
            </a:r>
          </a:p>
          <a:p>
            <a:pPr lvl="0"/>
            <a:r>
              <a:rPr lang="en-US"/>
              <a:t>Multilevel inheritance</a:t>
            </a:r>
          </a:p>
          <a:p>
            <a:pPr lvl="0"/>
            <a:r>
              <a:rPr lang="en-US"/>
              <a:t>Hierarchical Inheritance</a:t>
            </a:r>
          </a:p>
          <a:p>
            <a:pPr lvl="0"/>
            <a:r>
              <a:rPr lang="en-US"/>
              <a:t>Hybrid Inheritance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13-53-04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Base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Child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 object of Car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= Car()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using car object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fr-BE" sz="3200"/>
              <a:t>Une classe hérite d'une classe enfant.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Supposons trois classes A, B, C.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 est la superclasse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B est la classe enfant de A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C est la classe enfant de B.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Base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print('SportsCar')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Create object of SportsCar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 = SportsCar()</a:t>
            </a:r>
            <a:endParaRPr sz="2400"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access Vehicle's and Car info using SportsCar object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SportsCar class</a:t>
            </a: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Plus d'une classe enfant est dérivée d'une seule classe parent.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pic>
        <p:nvPicPr>
          <p:cNvPr id="3" name="Picture 2" descr="PlantUML diagram">
            <a:extLst>
              <a:ext uri="{FF2B5EF4-FFF2-40B4-BE49-F238E27FC236}">
                <a16:creationId xmlns:a16="http://schemas.microsoft.com/office/drawing/2014/main" id="{379524AF-9038-A39A-A99F-CA4956050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55" y="1690688"/>
            <a:ext cx="8150275" cy="41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print("Car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 = Car()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('BMW')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 = Truck()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('Ford')</a:t>
            </a: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endParaRPr sz="240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name is: BMW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Vehicle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 name is: Ford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</p:spPr>
        <p:txBody>
          <a:bodyPr numCol="2">
            <a:normAutofit fontScale="92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>
                <a:solidFill>
                  <a:schemeClr val="accent2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>
                <a:solidFill>
                  <a:schemeClr val="accent2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_type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Autofit/>
          </a:bodyPr>
          <a:lstStyle/>
          <a:p>
            <a:r>
              <a:rPr lang="fr-BE" sz="2000"/>
              <a:t>Scénario 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 sz="2000"/>
              <a:t>Output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  <a:endParaRPr lang="fr-BE" sz="200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Créer une classe parent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Attributs d'objet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346189" lvl="2" indent="-457200">
              <a:buSzPts val="3200"/>
            </a:pPr>
            <a:r>
              <a:rPr lang="fr-BE"/>
              <a:t>Passage par le constructeur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Speed: 180</a:t>
            </a:r>
            <a:endParaRPr i="1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une classe enfant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939794" lvl="1" indent="-4572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endParaRPr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 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Volvo, Speed: 120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à tous les véhicules une couleur blanche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color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i="1">
              <a:solidFill>
                <a:srgbClr val="7F7F7F"/>
              </a:solidFill>
              <a:latin typeface="Consolas" panose="020B06090202040302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aux véhicules une capacité de places assises 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seating_capacity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</a:rPr>
              <a:t>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Tesla, seats : 4 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	Name: Volvo, seats : 50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Calculez le tarif de location de chaque véhicule :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par défaut = nombre places assises * 50 €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bus = nombre places assises * 50 € + majoration 10%</a:t>
            </a:r>
            <a:endParaRPr/>
          </a:p>
          <a:p>
            <a:pPr lvl="1">
              <a:buClr>
                <a:schemeClr val="accent2"/>
              </a:buClr>
              <a:buSzPts val="3200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lvl="1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Name: Volvo, Tarif : 2750.0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Reprenez l'exo 13-35-23 avec les trois instances des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Etablissez l'héritage et supprimez tout le code redondant.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Fauna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58" lvl="1" indent="-457200">
              <a:buClr>
                <a:srgbClr val="A87235"/>
              </a:buClr>
              <a:buSzPct val="100000"/>
            </a:pP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la classe </a:t>
            </a:r>
            <a:r>
              <a:rPr lang="fr-BE" u="sng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Spécifications supplémentaires :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proie mange la plante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L'eau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plante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gagnent en énergie en mangeant ou en buvant.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perdent leur énergie en marchant ou, encore plus, en courant.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Sans énergie, les animaux ne peuvent plus se déplacer.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type( &lt;object&gt; 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isinstance( &lt;object&gt; )</a:t>
            </a:r>
          </a:p>
          <a:p>
            <a:pPr>
              <a:buClr>
                <a:srgbClr val="A87235"/>
              </a:buClr>
              <a:buSzPts val="3600"/>
            </a:pPr>
            <a:r>
              <a:rPr lang="en-US">
                <a:solidFill>
                  <a:srgbClr val="996633"/>
                </a:solidFill>
                <a:latin typeface="Consolas" panose="020B0609020204030204" pitchFamily="49" charset="0"/>
                <a:cs typeface="Courier New"/>
              </a:rPr>
              <a:t>issubclass( &lt;child&gt;, &lt;parent&gt; )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925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6644" y="1"/>
            <a:ext cx="4475356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Abstract Base Classes (ABC)</a:t>
            </a:r>
          </a:p>
          <a:p>
            <a:pPr lvl="1"/>
            <a:r>
              <a:rPr lang="fr-BE"/>
              <a:t>Architecture: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 ERREUR !</a:t>
            </a:r>
            <a:endParaRPr lang="fr-BE" sz="280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("Kitty", 2.5),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("Fluffy", 4)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animal in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fr-BE"/>
              <a:t>Exemple : calcul de l'intérêt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Corollaire direct de l'héritage.</a:t>
            </a:r>
            <a:endParaRPr/>
          </a:p>
          <a:p>
            <a:pPr marL="765811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13-11-03 </a:t>
            </a:r>
            <a:r>
              <a:rPr lang="fr-BE" dirty="0"/>
              <a:t>: jouons avec les dates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 err="1"/>
              <a:t>cf</a:t>
            </a:r>
            <a:r>
              <a:rPr lang="fr-BE" dirty="0"/>
              <a:t> diagramme de classe UML ci-contre</a:t>
            </a:r>
          </a:p>
          <a:p>
            <a:r>
              <a:rPr lang="fr-BE" dirty="0"/>
              <a:t>implémenter cette classe en Python, en privatisant les attributs.</a:t>
            </a:r>
          </a:p>
          <a:p>
            <a:r>
              <a:rPr lang="fr-BE" dirty="0"/>
              <a:t>constructeur : </a:t>
            </a:r>
          </a:p>
          <a:p>
            <a:pPr lvl="1"/>
            <a:r>
              <a:rPr lang="fr-BE" dirty="0"/>
              <a:t>prévoir un dispositif pour éviter les dates impossibles (du genre 32/14/2020)</a:t>
            </a:r>
          </a:p>
          <a:p>
            <a:pPr lvl="2"/>
            <a:r>
              <a:rPr lang="fr-BE" dirty="0"/>
              <a:t>Génération d’une erreur : instruction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"25 janvier 2023"</a:t>
            </a:r>
          </a:p>
          <a:p>
            <a:pPr lvl="1"/>
            <a:r>
              <a:rPr lang="fr-BE" dirty="0"/>
              <a:t>noms des mois définis comme attribut de classe à l’aide d’une liste</a:t>
            </a:r>
          </a:p>
          <a:p>
            <a:r>
              <a:rPr lang="fr-FR" dirty="0"/>
              <a:t>Méthode 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996633"/>
                </a:solidFill>
                <a:latin typeface="Consolas" panose="020B0609020204030204" pitchFamily="49" charset="0"/>
              </a:rPr>
              <a:t>repr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"20230125"</a:t>
            </a: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comparer deux dates</a:t>
            </a:r>
          </a:p>
          <a:p>
            <a:pPr lvl="1"/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d1 &lt; d2</a:t>
            </a:r>
            <a:r>
              <a:rPr lang="fr-BE" dirty="0"/>
              <a:t> renvoie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BE" dirty="0"/>
              <a:t> ou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i="1" dirty="0"/>
              <a:t>Référence : https://info.blaisepascal.fr/nsi-exercices-poo</a:t>
            </a:r>
          </a:p>
          <a:p>
            <a:endParaRPr lang="fr-BE" dirty="0"/>
          </a:p>
        </p:txBody>
      </p:sp>
      <p:pic>
        <p:nvPicPr>
          <p:cNvPr id="1026" name="Picture 2" descr="https://info.blaisepascal.fr/wp-content/uploads/2020/09/UML_classe_Dat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1"/>
          <a:stretch/>
        </p:blipFill>
        <p:spPr bwMode="auto">
          <a:xfrm>
            <a:off x="10027627" y="39687"/>
            <a:ext cx="2164373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-402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kim_ce.transferer(kong_cc, 100)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kim_ce.retirer(500)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print(kim_ce)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200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print(kong_cc)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13-57-04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6"/>
            <a:ext cx="11864898" cy="5032374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Parallelo(Trapeze):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deuxAutresCotesPar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quatreCotesEgaux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quatreAnglesDroits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5.potm" id="{5745A507-05ED-4BBA-95FB-1227C9B1FE9F}" vid="{CEC10E6A-57A4-488A-8F52-3B5C7BE5E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burotix2025</Template>
  <TotalTime>265</TotalTime>
  <Words>5688</Words>
  <Application>Microsoft Office PowerPoint</Application>
  <PresentationFormat>Grand écran</PresentationFormat>
  <Paragraphs>930</Paragraphs>
  <Slides>106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106</vt:i4>
      </vt:variant>
      <vt:variant>
        <vt:lpstr>Diaporamas personnalisés</vt:lpstr>
      </vt:variant>
      <vt:variant>
        <vt:i4>1</vt:i4>
      </vt:variant>
    </vt:vector>
  </HeadingPairs>
  <TitlesOfParts>
    <vt:vector size="114" baseType="lpstr">
      <vt:lpstr>Arial</vt:lpstr>
      <vt:lpstr>Calibri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13 :  Programmation Orientée Objet  Aspects Avancés</vt:lpstr>
      <vt:lpstr>13. POO : Aspects Avancés</vt:lpstr>
      <vt:lpstr>Chapitre 13-1 Manipulation d'objets</vt:lpstr>
      <vt:lpstr>Section 13-11 : Comparaison d'objets</vt:lpstr>
      <vt:lpstr>Présentation PowerPoint</vt:lpstr>
      <vt:lpstr>Présentation PowerPoint</vt:lpstr>
      <vt:lpstr>Exo 13-11-03 : jouons avec les dates</vt:lpstr>
      <vt:lpstr>Exo 13-11-05 : Comparons des formes géométriques</vt:lpstr>
      <vt:lpstr>Exo 13-11-06 : Comparons des formes géométriques</vt:lpstr>
      <vt:lpstr>Exo 13-11-07 : Comparons des formes géométriques</vt:lpstr>
      <vt:lpstr>Section 13-12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 des attributs et des méthodes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Exo 13-53-04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11</cp:revision>
  <dcterms:created xsi:type="dcterms:W3CDTF">2025-08-26T12:18:50Z</dcterms:created>
  <dcterms:modified xsi:type="dcterms:W3CDTF">2025-11-26T20:29:44Z</dcterms:modified>
</cp:coreProperties>
</file>